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72" r:id="rId3"/>
    <p:sldId id="273" r:id="rId4"/>
    <p:sldId id="274" r:id="rId5"/>
    <p:sldId id="271" r:id="rId6"/>
  </p:sldIdLst>
  <p:sldSz cx="9144000" cy="6858000" type="screen4x3"/>
  <p:notesSz cx="6865938" cy="99964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F1237"/>
    <a:srgbClr val="122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111" autoAdjust="0"/>
  </p:normalViewPr>
  <p:slideViewPr>
    <p:cSldViewPr snapToGrid="0" snapToObjects="1">
      <p:cViewPr varScale="1">
        <p:scale>
          <a:sx n="95" d="100"/>
          <a:sy n="95" d="100"/>
        </p:scale>
        <p:origin x="2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92E2D9E0-7B5E-4771-84AA-8138170CDC87}" type="datetimeFigureOut">
              <a:rPr lang="en-GB" smtClean="0"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4688125-FE46-46DF-A42D-CB8DF0A7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27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FF99F2C-B47E-4822-A8EB-3EE5BAAF02A1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49982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E0CD09D-81C3-450D-8C71-8CF1C95AC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3503" algn="l"/>
                <a:tab pos="1927007" algn="l"/>
                <a:tab pos="2890510" algn="l"/>
                <a:tab pos="3854013" algn="l"/>
                <a:tab pos="4817516" algn="l"/>
                <a:tab pos="5781020" algn="l"/>
                <a:tab pos="6744523" algn="l"/>
                <a:tab pos="7708026" algn="l"/>
                <a:tab pos="8671530" algn="l"/>
                <a:tab pos="9635033" algn="l"/>
                <a:tab pos="10598536" algn="l"/>
              </a:tabLst>
            </a:pPr>
            <a:fld id="{0DF8A6C5-8FEE-4B3D-A3A5-0181BEB89B08}" type="slidenum">
              <a:rPr lang="en-GB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63503" algn="l"/>
                  <a:tab pos="1927007" algn="l"/>
                  <a:tab pos="2890510" algn="l"/>
                  <a:tab pos="3854013" algn="l"/>
                  <a:tab pos="4817516" algn="l"/>
                  <a:tab pos="5781020" algn="l"/>
                  <a:tab pos="6744523" algn="l"/>
                  <a:tab pos="7708026" algn="l"/>
                  <a:tab pos="8671530" algn="l"/>
                  <a:tab pos="9635033" algn="l"/>
                  <a:tab pos="10598536" algn="l"/>
                </a:tabLst>
              </a:pPr>
              <a:t>1</a:t>
            </a:fld>
            <a:endParaRPr lang="en-GB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176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CD09D-81C3-450D-8C71-8CF1C95AC5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3503" algn="l"/>
                <a:tab pos="1927007" algn="l"/>
                <a:tab pos="2890510" algn="l"/>
                <a:tab pos="3854013" algn="l"/>
                <a:tab pos="4817516" algn="l"/>
                <a:tab pos="5781020" algn="l"/>
                <a:tab pos="6744523" algn="l"/>
                <a:tab pos="7708026" algn="l"/>
                <a:tab pos="8671530" algn="l"/>
                <a:tab pos="9635033" algn="l"/>
                <a:tab pos="10598536" algn="l"/>
              </a:tabLst>
            </a:pPr>
            <a:fld id="{875678AC-CD93-4D75-B507-BCA062DA8DB5}" type="slidenum">
              <a:rPr lang="en-GB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63503" algn="l"/>
                  <a:tab pos="1927007" algn="l"/>
                  <a:tab pos="2890510" algn="l"/>
                  <a:tab pos="3854013" algn="l"/>
                  <a:tab pos="4817516" algn="l"/>
                  <a:tab pos="5781020" algn="l"/>
                  <a:tab pos="6744523" algn="l"/>
                  <a:tab pos="7708026" algn="l"/>
                  <a:tab pos="8671530" algn="l"/>
                  <a:tab pos="9635033" algn="l"/>
                  <a:tab pos="10598536" algn="l"/>
                </a:tabLst>
              </a:pPr>
              <a:t>5</a:t>
            </a:fld>
            <a:endParaRPr lang="en-GB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157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CE18-F992-46E1-870C-40EDFB8C45D7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71A5-5A97-48FE-AD87-C2CAA86F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2AD4-582B-4A9D-B228-AC3F8AE7EAC9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1484-6851-4FA0-8062-4E68457DC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9F70-87C1-42DA-8942-DD9C55A21D60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D510-3D67-4AC0-9351-793519D4B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AB43-DB17-4EA4-8876-CE2F739F778C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A8C9-9523-4CE2-9CDC-3CB063A0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68FD-88D5-4F8D-B472-E15AC3AFBB53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8A58-315E-4565-89F8-63EA764EF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6149-5EF0-4000-9B26-70B3C5A0BC65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36B4C-DF98-4610-804C-E6F63962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3554-24A6-4EE7-995F-7610D9834FAC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B28C-6145-4272-B04C-80DFA609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E3FD-BDAA-4301-80C2-4656C8C5266A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9F45-ED1F-4BF2-B1AC-C294E3D33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9672-499B-4373-BE61-7300B889163A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603D-28F5-4CA8-B987-5A1637DFC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7E35-22D1-45AE-B037-06BCDA3F85CA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47A1-A696-4A8A-B066-7BE7690F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B3C2-21D3-499C-8E70-F24D83391368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5AB7-7DFF-48FA-B0F6-CD14E97F0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3E90AD8-755B-407E-A527-8452BC631C70}" type="datetimeFigureOut">
              <a:rPr lang="en-US"/>
              <a:pPr>
                <a:defRPr/>
              </a:pPr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3BFF324-74E5-4D4D-829A-F171F3A2A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0"/>
          <p:cNvSpPr txBox="1">
            <a:spLocks noChangeArrowheads="1"/>
          </p:cNvSpPr>
          <p:nvPr/>
        </p:nvSpPr>
        <p:spPr bwMode="auto">
          <a:xfrm>
            <a:off x="465138" y="1041023"/>
            <a:ext cx="84105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cs typeface="Arial" charset="0"/>
              </a:rPr>
              <a:t>GAPS: 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  <a:cs typeface="Arial" charset="0"/>
              </a:rPr>
              <a:t>a </a:t>
            </a:r>
            <a:r>
              <a:rPr lang="en-GB" sz="4000" b="1" dirty="0">
                <a:solidFill>
                  <a:srgbClr val="FFFF00"/>
                </a:solidFill>
              </a:rPr>
              <a:t>study to determine the need for stockings to prevent blood clots </a:t>
            </a:r>
            <a:endParaRPr lang="en-GB" sz="4000" dirty="0">
              <a:solidFill>
                <a:srgbClr val="FFFF00"/>
              </a:solidFill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cs typeface="Arial" charset="0"/>
              </a:rPr>
              <a:t>Chief Investigator: Prof. Alun Davies </a:t>
            </a:r>
          </a:p>
          <a:p>
            <a:pPr algn="ctr"/>
            <a:endParaRPr lang="en-US" sz="2000" b="1" u="sng" dirty="0">
              <a:solidFill>
                <a:srgbClr val="FFFF00"/>
              </a:solidFill>
              <a:cs typeface="Arial" charset="0"/>
            </a:endParaRPr>
          </a:p>
          <a:p>
            <a:pPr algn="ctr"/>
            <a:endParaRPr lang="en-US" sz="2000" b="1" u="sng" dirty="0">
              <a:solidFill>
                <a:srgbClr val="FFFF00"/>
              </a:solidFill>
              <a:cs typeface="Arial" charset="0"/>
            </a:endParaRPr>
          </a:p>
          <a:p>
            <a:pPr algn="ctr"/>
            <a:endParaRPr lang="en-US" sz="2000" b="1" u="sng" dirty="0">
              <a:solidFill>
                <a:srgbClr val="FFFF00"/>
              </a:solidFill>
              <a:cs typeface="Arial" charset="0"/>
            </a:endParaRPr>
          </a:p>
          <a:p>
            <a:pPr algn="ctr"/>
            <a:endParaRPr lang="en-US" b="1" u="sng" dirty="0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en-US" b="1" u="sng" dirty="0">
                <a:solidFill>
                  <a:srgbClr val="FFFF00"/>
                </a:solidFill>
                <a:cs typeface="Arial" charset="0"/>
              </a:rPr>
              <a:t>G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raduated compression as an </a:t>
            </a:r>
            <a:r>
              <a:rPr lang="en-US" b="1" u="sng" dirty="0">
                <a:solidFill>
                  <a:srgbClr val="FFFF00"/>
                </a:solidFill>
                <a:cs typeface="Arial" charset="0"/>
              </a:rPr>
              <a:t>A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djunct to </a:t>
            </a:r>
            <a:r>
              <a:rPr lang="en-US" b="1" u="sng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harmacoprophylaxis in </a:t>
            </a:r>
            <a:r>
              <a:rPr lang="en-US" b="1" u="sng" dirty="0">
                <a:solidFill>
                  <a:srgbClr val="FFFF00"/>
                </a:solidFill>
                <a:cs typeface="Arial" charset="0"/>
              </a:rPr>
              <a:t>S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urgery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 </a:t>
            </a:r>
          </a:p>
          <a:p>
            <a:endParaRPr lang="en-GB" sz="4000" b="1" dirty="0">
              <a:solidFill>
                <a:srgbClr val="FFFF00"/>
              </a:solidFill>
              <a:cs typeface="Arial" charset="0"/>
            </a:endParaRPr>
          </a:p>
          <a:p>
            <a:pPr algn="ctr"/>
            <a:r>
              <a:rPr lang="en-GB" sz="2800" dirty="0">
                <a:solidFill>
                  <a:srgbClr val="FFFF00"/>
                </a:solidFill>
                <a:cs typeface="Arial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5651500"/>
            <a:ext cx="9144000" cy="1206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chemeClr val="bg1"/>
              </a:solidFill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14339" name="Picture 5183" descr="I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5907088"/>
            <a:ext cx="22272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5830888"/>
            <a:ext cx="2311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/>
          </p:cNvPicPr>
          <p:nvPr/>
        </p:nvPicPr>
        <p:blipFill>
          <a:blip r:embed="rId5"/>
          <a:srcRect t="14545" b="18204"/>
          <a:stretch>
            <a:fillRect/>
          </a:stretch>
        </p:blipFill>
        <p:spPr bwMode="auto">
          <a:xfrm>
            <a:off x="3390900" y="5907088"/>
            <a:ext cx="2514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" descr="GAPS Logo V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08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76250" y="4943785"/>
            <a:ext cx="8401664" cy="1500254"/>
          </a:xfrm>
          <a:prstGeom prst="roundRect">
            <a:avLst/>
          </a:prstGeom>
          <a:noFill/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9034" y="207620"/>
            <a:ext cx="88566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All surgical patients at </a:t>
            </a:r>
            <a:r>
              <a:rPr lang="en-GB" sz="2000" b="1" u="sng" dirty="0">
                <a:solidFill>
                  <a:schemeClr val="bg1"/>
                </a:solidFill>
              </a:rPr>
              <a:t>medium or high risk </a:t>
            </a:r>
            <a:r>
              <a:rPr lang="en-GB" sz="2000" dirty="0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Deep Vein Thrombosis  (DVT) or pulmonary embolism (PE)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should receive </a:t>
            </a:r>
            <a:r>
              <a:rPr lang="en-GB" sz="2000" b="1" u="sng" dirty="0">
                <a:solidFill>
                  <a:schemeClr val="bg1"/>
                </a:solidFill>
              </a:rPr>
              <a:t>both</a:t>
            </a:r>
            <a:r>
              <a:rPr lang="en-GB" sz="2000" dirty="0">
                <a:solidFill>
                  <a:schemeClr val="bg1"/>
                </a:solidFill>
              </a:rPr>
              <a:t>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t="14133" r="53585" b="77166"/>
          <a:stretch/>
        </p:blipFill>
        <p:spPr bwMode="auto">
          <a:xfrm>
            <a:off x="7475538" y="171456"/>
            <a:ext cx="1538286" cy="6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7893" y="4993255"/>
            <a:ext cx="7650163" cy="83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AB4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New evidence suggests compression stockings do not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offer any benefit in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addition to using blood thinners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07" y="3150186"/>
            <a:ext cx="1498951" cy="1207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529" y="3187010"/>
            <a:ext cx="1790700" cy="121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47" y="3138965"/>
            <a:ext cx="862012" cy="1230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0166" y="2179215"/>
            <a:ext cx="371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Blood thinners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7365" y="2125789"/>
            <a:ext cx="440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Compression stockings (e.g.TEDs)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856758" y="1315706"/>
            <a:ext cx="381000" cy="6762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6677639" y="1347291"/>
            <a:ext cx="381000" cy="67627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76250" y="2089540"/>
            <a:ext cx="3217247" cy="2549135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996168" y="2089540"/>
            <a:ext cx="3849076" cy="2549135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3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2875" y="485775"/>
            <a:ext cx="9001125" cy="309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AB4E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GAPS is a research study</a:t>
            </a:r>
          </a:p>
          <a:p>
            <a:pPr lvl="0" algn="ctr" defTabSz="914400" eaLnBrk="0" hangingPunct="0"/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 see if there is any benefit for patients to wear compression stockings </a:t>
            </a:r>
          </a:p>
          <a:p>
            <a:pPr algn="ctr" defTabSz="914400" eaLnBrk="0" hangingPunct="0"/>
            <a:r>
              <a:rPr lang="en-GB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to prevent DVT </a:t>
            </a:r>
          </a:p>
          <a:p>
            <a:pPr algn="ctr" defTabSz="914400" eaLnBrk="0" hangingPunct="0"/>
            <a:r>
              <a:rPr lang="en-GB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when undergoing surgery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28" y="3378201"/>
            <a:ext cx="2983493" cy="1881187"/>
          </a:xfrm>
          <a:prstGeom prst="roundRect">
            <a:avLst>
              <a:gd name="adj" fmla="val 16667"/>
            </a:avLst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0" y="5651500"/>
            <a:ext cx="9144000" cy="1206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chemeClr val="bg1"/>
              </a:solidFill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25" name="Picture 5183" descr="I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5907088"/>
            <a:ext cx="22272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/>
          <p:cNvPicPr>
            <a:picLocks noChangeAspect="1"/>
          </p:cNvPicPr>
          <p:nvPr/>
        </p:nvPicPr>
        <p:blipFill>
          <a:blip r:embed="rId4"/>
          <a:srcRect t="14545" b="18204"/>
          <a:stretch>
            <a:fillRect/>
          </a:stretch>
        </p:blipFill>
        <p:spPr bwMode="auto">
          <a:xfrm>
            <a:off x="3390900" y="5907088"/>
            <a:ext cx="2514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600" y="5830888"/>
            <a:ext cx="2311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776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298" y="1734122"/>
            <a:ext cx="3547263" cy="4182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427043"/>
            <a:ext cx="8782050" cy="1143000"/>
          </a:xfrm>
        </p:spPr>
        <p:txBody>
          <a:bodyPr/>
          <a:lstStyle/>
          <a:p>
            <a:r>
              <a:rPr lang="en-GB" sz="3200" dirty="0"/>
              <a:t>GAPS is looking to recruit </a:t>
            </a:r>
            <a:r>
              <a:rPr lang="en-GB" sz="3200" b="1" u="sng" dirty="0"/>
              <a:t>2236</a:t>
            </a:r>
            <a:r>
              <a:rPr lang="en-GB" sz="3200" dirty="0"/>
              <a:t> patients over 18 months from 7 hospitals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1775" y="4917543"/>
            <a:ext cx="2505075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Imperial College Healthcare NHS Trust</a:t>
            </a:r>
          </a:p>
          <a:p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24397" y="2304284"/>
            <a:ext cx="2347913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Heart of England NHS Foundation Trust</a:t>
            </a:r>
          </a:p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09922" y="6201670"/>
            <a:ext cx="3238500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Portsmouth NHS Trust </a:t>
            </a:r>
          </a:p>
          <a:p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581775" y="2304284"/>
            <a:ext cx="2428875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Cambridge University Hospitals NHS Foundation Trust</a:t>
            </a:r>
          </a:p>
          <a:p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24397" y="3603585"/>
            <a:ext cx="2188108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University Hospital Southampton NHS Foundation Trust</a:t>
            </a:r>
          </a:p>
          <a:p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17252" y="5030198"/>
            <a:ext cx="1990204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Salisbury NHS Foundation Trust</a:t>
            </a:r>
          </a:p>
          <a:p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581775" y="3690557"/>
            <a:ext cx="2457450" cy="7238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Guy’s and St Thomas’ NHS Foundation Trust</a:t>
            </a:r>
          </a:p>
          <a:p>
            <a:endParaRPr lang="en-GB" dirty="0"/>
          </a:p>
        </p:txBody>
      </p:sp>
      <p:sp>
        <p:nvSpPr>
          <p:cNvPr id="19" name="5-Point Star 18"/>
          <p:cNvSpPr/>
          <p:nvPr/>
        </p:nvSpPr>
        <p:spPr>
          <a:xfrm>
            <a:off x="242887" y="5058096"/>
            <a:ext cx="257175" cy="279032"/>
          </a:xfrm>
          <a:prstGeom prst="star5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877072" y="6201670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51074" y="3606824"/>
            <a:ext cx="257175" cy="279032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267222" y="2323544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6353175" y="4933167"/>
            <a:ext cx="257175" cy="279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6353175" y="3718657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6353174" y="2351268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5343525" y="4937314"/>
            <a:ext cx="257175" cy="279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5289016" y="4999837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5343525" y="4724478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5031841" y="5293267"/>
            <a:ext cx="257175" cy="279032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5-Point Star 29"/>
          <p:cNvSpPr/>
          <p:nvPr/>
        </p:nvSpPr>
        <p:spPr>
          <a:xfrm>
            <a:off x="4957762" y="4676931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5-Point Star 30"/>
          <p:cNvSpPr/>
          <p:nvPr/>
        </p:nvSpPr>
        <p:spPr>
          <a:xfrm>
            <a:off x="5160428" y="5352189"/>
            <a:ext cx="257175" cy="279032"/>
          </a:xfrm>
          <a:prstGeom prst="star5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5-Point Star 31"/>
          <p:cNvSpPr/>
          <p:nvPr/>
        </p:nvSpPr>
        <p:spPr>
          <a:xfrm>
            <a:off x="4977332" y="5201966"/>
            <a:ext cx="257175" cy="279032"/>
          </a:xfrm>
          <a:prstGeom prst="star5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9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0"/>
          <p:cNvSpPr txBox="1">
            <a:spLocks noChangeArrowheads="1"/>
          </p:cNvSpPr>
          <p:nvPr/>
        </p:nvSpPr>
        <p:spPr bwMode="auto">
          <a:xfrm>
            <a:off x="552450" y="1640136"/>
            <a:ext cx="803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3200" i="1" dirty="0">
              <a:solidFill>
                <a:srgbClr val="FFFF00"/>
              </a:solidFill>
              <a:cs typeface="Arial" charset="0"/>
            </a:endParaRPr>
          </a:p>
          <a:p>
            <a:pPr algn="ctr"/>
            <a:endParaRPr lang="en-GB" sz="3200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5651500"/>
            <a:ext cx="9144000" cy="1206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>
              <a:solidFill>
                <a:schemeClr val="bg1"/>
              </a:solidFill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27651" name="Picture 5183" descr="I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5907088"/>
            <a:ext cx="22272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5830888"/>
            <a:ext cx="23114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5"/>
          <a:srcRect t="14545" b="18204"/>
          <a:stretch>
            <a:fillRect/>
          </a:stretch>
        </p:blipFill>
        <p:spPr bwMode="auto">
          <a:xfrm>
            <a:off x="3390900" y="5907088"/>
            <a:ext cx="25146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GAPS Logo V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08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468246" y="598320"/>
            <a:ext cx="76485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FFFF00"/>
                </a:solidFill>
                <a:cs typeface="Arial" charset="0"/>
              </a:rPr>
              <a:t>For more information contact: </a:t>
            </a:r>
          </a:p>
          <a:p>
            <a:pPr algn="ctr"/>
            <a:endParaRPr lang="en-GB" sz="2400" i="1" dirty="0">
              <a:solidFill>
                <a:srgbClr val="FFFF00"/>
              </a:solidFill>
              <a:cs typeface="Arial" charset="0"/>
            </a:endParaRPr>
          </a:p>
          <a:p>
            <a:r>
              <a:rPr lang="en-GB" sz="2400" u="sng" dirty="0">
                <a:solidFill>
                  <a:srgbClr val="FFFF00"/>
                </a:solidFill>
                <a:cs typeface="Arial" charset="0"/>
              </a:rPr>
              <a:t>GAPS Research nurse</a:t>
            </a:r>
            <a:r>
              <a:rPr lang="en-GB" sz="2400" b="1" u="sng" dirty="0">
                <a:solidFill>
                  <a:srgbClr val="FFFF00"/>
                </a:solidFill>
                <a:cs typeface="Arial" charset="0"/>
              </a:rPr>
              <a:t>: </a:t>
            </a: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Vernisha Ali </a:t>
            </a: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Tel: 0203 311 7304</a:t>
            </a: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Email: vernisha.ali@imperial.nhs.uk</a:t>
            </a:r>
          </a:p>
          <a:p>
            <a:pPr algn="ctr"/>
            <a:endParaRPr lang="en-GB" sz="2400" i="1" dirty="0">
              <a:solidFill>
                <a:srgbClr val="FFFF00"/>
              </a:solidFill>
              <a:cs typeface="Arial" charset="0"/>
            </a:endParaRPr>
          </a:p>
          <a:p>
            <a:r>
              <a:rPr lang="en-GB" sz="2400" u="sng" dirty="0">
                <a:solidFill>
                  <a:srgbClr val="FFFF00"/>
                </a:solidFill>
                <a:cs typeface="Arial" charset="0"/>
              </a:rPr>
              <a:t>GAPS Trial Managers: </a:t>
            </a:r>
          </a:p>
          <a:p>
            <a:endParaRPr lang="en-GB" sz="2400" b="1" dirty="0">
              <a:solidFill>
                <a:srgbClr val="FFFF00"/>
              </a:solidFill>
              <a:cs typeface="Arial" charset="0"/>
            </a:endParaRP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Rebecca Lawton 		      		Francine Heatley</a:t>
            </a: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Tel: 0203 311 5204</a:t>
            </a:r>
            <a:r>
              <a:rPr lang="en-GB" sz="2400" i="1" dirty="0">
                <a:solidFill>
                  <a:srgbClr val="FFFF00"/>
                </a:solidFill>
                <a:cs typeface="Arial" charset="0"/>
              </a:rPr>
              <a:t>		      		</a:t>
            </a:r>
            <a:r>
              <a:rPr lang="en-GB" sz="2400" dirty="0">
                <a:solidFill>
                  <a:srgbClr val="FFFF00"/>
                </a:solidFill>
                <a:cs typeface="Arial" charset="0"/>
              </a:rPr>
              <a:t>Tel: 0203 311 7371</a:t>
            </a:r>
          </a:p>
          <a:p>
            <a:r>
              <a:rPr lang="en-GB" sz="2400" i="1" dirty="0">
                <a:solidFill>
                  <a:srgbClr val="FFFF00"/>
                </a:solidFill>
                <a:cs typeface="Arial" charset="0"/>
              </a:rPr>
              <a:t>									</a:t>
            </a:r>
          </a:p>
          <a:p>
            <a:r>
              <a:rPr lang="en-GB" sz="2400" dirty="0">
                <a:solidFill>
                  <a:srgbClr val="FFFF00"/>
                </a:solidFill>
                <a:cs typeface="Arial" charset="0"/>
              </a:rPr>
              <a:t>Email: gapstrial@imperial.ac.uk</a:t>
            </a:r>
          </a:p>
          <a:p>
            <a:endParaRPr lang="en-GB" sz="2400" i="1" dirty="0">
              <a:solidFill>
                <a:srgbClr val="FFFF00"/>
              </a:solidFill>
              <a:cs typeface="Arial" charset="0"/>
            </a:endParaRPr>
          </a:p>
          <a:p>
            <a:pPr algn="ctr"/>
            <a:endParaRPr lang="en-GB" sz="2400" i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0" name="Picture 2" descr="P:\Prof Davies Trials\GAPs eTMF\1_Study Administration\Vernisha pi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6" r="56404"/>
          <a:stretch/>
        </p:blipFill>
        <p:spPr bwMode="auto">
          <a:xfrm>
            <a:off x="395984" y="1613362"/>
            <a:ext cx="915796" cy="11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83" y="3851943"/>
            <a:ext cx="866896" cy="1000265"/>
          </a:xfrm>
          <a:prstGeom prst="rect">
            <a:avLst/>
          </a:prstGeom>
        </p:spPr>
      </p:pic>
      <p:pic>
        <p:nvPicPr>
          <p:cNvPr id="2050" name="Picture 2" descr="6f2859ed-76c9-4b2e-b41f-fca0bdf947bc@eurprd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749" y="3894179"/>
            <a:ext cx="1000264" cy="9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6178</TotalTime>
  <Words>196</Words>
  <Application>Microsoft Macintosh PowerPoint</Application>
  <PresentationFormat>On-screen Show (4:3)</PresentationFormat>
  <Paragraphs>50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GAPS is looking to recruit 2236 patients over 18 months from 7 hospitals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DVT</dc:title>
  <dc:creator>Joseph Shalhoub</dc:creator>
  <cp:lastModifiedBy>Jo Jerrome</cp:lastModifiedBy>
  <cp:revision>150</cp:revision>
  <cp:lastPrinted>2016-05-04T09:16:44Z</cp:lastPrinted>
  <dcterms:created xsi:type="dcterms:W3CDTF">2015-03-03T21:54:00Z</dcterms:created>
  <dcterms:modified xsi:type="dcterms:W3CDTF">2018-04-26T19:54:58Z</dcterms:modified>
</cp:coreProperties>
</file>